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4660"/>
  </p:normalViewPr>
  <p:slideViewPr>
    <p:cSldViewPr snapToGrid="0">
      <p:cViewPr varScale="1">
        <p:scale>
          <a:sx n="45" d="100"/>
          <a:sy n="45" d="100"/>
        </p:scale>
        <p:origin x="22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71450" y="304800"/>
            <a:ext cx="6521958" cy="804672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158749" y="7138617"/>
            <a:ext cx="6542532" cy="177544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3600"/>
            <a:ext cx="5829300" cy="237347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4741334"/>
            <a:ext cx="4800600" cy="196426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F161-3371-4142-A195-7595320882D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EB4D-6C09-4407-BC83-E41697ADF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924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F161-3371-4142-A195-7595320882D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EB4D-6C09-4407-BC83-E41697ADF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03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171450" y="304800"/>
            <a:ext cx="6521958" cy="190195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F161-3371-4142-A195-7595320882D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EB4D-6C09-4407-BC83-E41697ADF38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158749" y="952255"/>
            <a:ext cx="6542532" cy="177544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930403"/>
            <a:ext cx="1543050" cy="5983111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930400"/>
            <a:ext cx="4514850" cy="5983112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130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F161-3371-4142-A195-7595320882D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EB4D-6C09-4407-BC83-E41697ADF38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24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1450" y="304800"/>
            <a:ext cx="6521958" cy="6315456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4535580" y="5604789"/>
            <a:ext cx="2157322" cy="95203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1964490" y="5433720"/>
            <a:ext cx="4158386" cy="1133517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121547" y="5450084"/>
            <a:ext cx="4100985" cy="1032363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4207118" y="5432235"/>
            <a:ext cx="2481000" cy="86873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158749" y="5411408"/>
            <a:ext cx="6542532" cy="177316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24" y="3284747"/>
            <a:ext cx="5829300" cy="2032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525" y="1916599"/>
            <a:ext cx="4813301" cy="125306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F161-3371-4142-A195-7595320882D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EB4D-6C09-4407-BC83-E41697ADF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93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F161-3371-4142-A195-7595320882D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EB4D-6C09-4407-BC83-E41697ADF38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07491" y="3572256"/>
            <a:ext cx="2866644" cy="45963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3572256"/>
            <a:ext cx="2866644" cy="45963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51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3570819"/>
            <a:ext cx="2866644" cy="853016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1" y="4572004"/>
            <a:ext cx="2865041" cy="35962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6150" y="3570817"/>
            <a:ext cx="2866644" cy="853016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4572004"/>
            <a:ext cx="2866644" cy="35962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F161-3371-4142-A195-7595320882D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EB4D-6C09-4407-BC83-E41697ADF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168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F161-3371-4142-A195-7595320882D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EB4D-6C09-4407-BC83-E41697ADF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95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71450" y="304800"/>
            <a:ext cx="6521958" cy="190195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158749" y="952256"/>
            <a:ext cx="6542532" cy="177316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F161-3371-4142-A195-7595320882D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EB4D-6C09-4407-BC83-E41697ADF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223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71450" y="304800"/>
            <a:ext cx="6521958" cy="190195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F161-3371-4142-A195-7595320882D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EB4D-6C09-4407-BC83-E41697ADF3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775203"/>
            <a:ext cx="2514600" cy="2540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158749" y="952255"/>
            <a:ext cx="6542532" cy="177544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685800" y="3048000"/>
            <a:ext cx="2514600" cy="1670304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973" y="2438400"/>
            <a:ext cx="2928057" cy="508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54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71450" y="304800"/>
            <a:ext cx="6521958" cy="804672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158749" y="7138617"/>
            <a:ext cx="6542532" cy="177544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5618" y="451556"/>
            <a:ext cx="2859484" cy="3239912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1251" y="3714047"/>
            <a:ext cx="2863850" cy="322862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F161-3371-4142-A195-7595320882D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EB4D-6C09-4407-BC83-E41697ADF38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8650" y="1828800"/>
            <a:ext cx="2674620" cy="390144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38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1450" y="304800"/>
            <a:ext cx="6521958" cy="329184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158749" y="2239240"/>
            <a:ext cx="6542532" cy="177316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451104"/>
            <a:ext cx="6172200" cy="1670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72755" y="8333556"/>
            <a:ext cx="284001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AEF161-3371-4142-A195-7595320882D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230" y="8333556"/>
            <a:ext cx="284001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93317" y="8333554"/>
            <a:ext cx="87137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76EEB4D-6C09-4407-BC83-E41697ADF38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051" y="3567289"/>
            <a:ext cx="5556251" cy="4600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57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13" indent="-274313" algn="l" defTabSz="914377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48" indent="-274313" algn="l" defTabSz="914377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41" indent="-228594" algn="l" defTabSz="914377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2971" indent="-228594" algn="l" defTabSz="914377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03" indent="-228594" algn="l" defTabSz="914377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35" indent="-228594" algn="l" defTabSz="914377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067" indent="-228594" algn="l" defTabSz="914377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099" indent="-228594" algn="l" defTabSz="914377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131" indent="-228594" algn="l" defTabSz="914377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522515"/>
            <a:ext cx="5829300" cy="87521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ОТЧЕТ ЗА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III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КВАРТАЛ 202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ГОД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691" y="1815738"/>
            <a:ext cx="6544491" cy="7328262"/>
          </a:xfrm>
        </p:spPr>
        <p:txBody>
          <a:bodyPr/>
          <a:lstStyle/>
          <a:p>
            <a:pPr algn="l"/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Остаток на 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30.06.202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г.                                          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6418056,56 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руб.</a:t>
            </a:r>
          </a:p>
          <a:p>
            <a:pPr algn="l"/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Собрано средств за </a:t>
            </a:r>
            <a: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квартал  </a:t>
            </a:r>
            <a: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 </a:t>
            </a:r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всего:   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3259885,01 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руб.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том числе: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СМС (короткий номер)                                           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159201,00руб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СБЕРБАНК онлайн                                                     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2017,75 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руб.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Сбербанк  </a:t>
            </a:r>
            <a:r>
              <a:rPr lang="ru-RU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эквайринг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2118058,01 руб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Яндекс. Деньги                                                       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650605,82 руб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Прочие благотворители                                         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330000,00 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руб.</a:t>
            </a:r>
          </a:p>
          <a:p>
            <a:pPr algn="l"/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Расходы:   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Административно-хозяйственные расходы, в том числе:    </a:t>
            </a:r>
            <a: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290737,73 </a:t>
            </a:r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руб.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Банковские расходы                                                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60832,86 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руб.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Расходы 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реализацию проектов                         229905,47 руб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l"/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Остаток по незакрытым сборам на </a:t>
            </a:r>
            <a: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30.06.2022 </a:t>
            </a:r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г.                </a:t>
            </a:r>
            <a: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7470693,41 руб.              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6" descr="C:\Users\User\Desktop\С рабочего стола документы\мой фонд\ВОДЯНОЙ ЗНА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16" y="7138322"/>
            <a:ext cx="2232248" cy="20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026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2069" y="2591189"/>
            <a:ext cx="6492240" cy="6239302"/>
          </a:xfrm>
        </p:spPr>
        <p:txBody>
          <a:bodyPr/>
          <a:lstStyle/>
          <a:p>
            <a:r>
              <a:rPr lang="ru-RU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Оплата лечения больных детей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</a:t>
            </a:r>
            <a:r>
              <a:rPr lang="ru-RU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1962945,00  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руб. </a:t>
            </a: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ОТЧЕТ ЗА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II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КВАРТАЛ 2022 ГОД.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6" descr="C:\Users\User\Desktop\С рабочего стола документы\мой фонд\ВОДЯНОЙ ЗНА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7982"/>
            <a:ext cx="2232248" cy="20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991490"/>
              </p:ext>
            </p:extLst>
          </p:nvPr>
        </p:nvGraphicFramePr>
        <p:xfrm>
          <a:off x="222069" y="3483440"/>
          <a:ext cx="6293031" cy="56605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1087">
                  <a:extLst>
                    <a:ext uri="{9D8B030D-6E8A-4147-A177-3AD203B41FA5}">
                      <a16:colId xmlns:a16="http://schemas.microsoft.com/office/drawing/2014/main" val="3368906493"/>
                    </a:ext>
                  </a:extLst>
                </a:gridCol>
                <a:gridCol w="3535007">
                  <a:extLst>
                    <a:ext uri="{9D8B030D-6E8A-4147-A177-3AD203B41FA5}">
                      <a16:colId xmlns:a16="http://schemas.microsoft.com/office/drawing/2014/main" val="1278993863"/>
                    </a:ext>
                  </a:extLst>
                </a:gridCol>
                <a:gridCol w="2086937">
                  <a:extLst>
                    <a:ext uri="{9D8B030D-6E8A-4147-A177-3AD203B41FA5}">
                      <a16:colId xmlns:a16="http://schemas.microsoft.com/office/drawing/2014/main" val="475077485"/>
                    </a:ext>
                  </a:extLst>
                </a:gridCol>
              </a:tblGrid>
              <a:tr h="921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№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Фамилия, имя ребенка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Сумма оказанной помощи (в рублях)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extLst>
                  <a:ext uri="{0D108BD9-81ED-4DB2-BD59-A6C34878D82A}">
                    <a16:rowId xmlns:a16="http://schemas.microsoft.com/office/drawing/2014/main" val="1433233226"/>
                  </a:ext>
                </a:extLst>
              </a:tr>
              <a:tr h="460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Бикбелатова</a:t>
                      </a:r>
                      <a:r>
                        <a:rPr lang="ru-RU" sz="180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baseline="0" dirty="0" err="1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Паулина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32700,00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extLst>
                  <a:ext uri="{0D108BD9-81ED-4DB2-BD59-A6C34878D82A}">
                    <a16:rowId xmlns:a16="http://schemas.microsoft.com/office/drawing/2014/main" val="2502664410"/>
                  </a:ext>
                </a:extLst>
              </a:tr>
              <a:tr h="551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Вакуев</a:t>
                      </a:r>
                      <a:r>
                        <a:rPr lang="ru-RU" sz="180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baseline="0" dirty="0" err="1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Эмилий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10000,00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extLst>
                  <a:ext uri="{0D108BD9-81ED-4DB2-BD59-A6C34878D82A}">
                    <a16:rowId xmlns:a16="http://schemas.microsoft.com/office/drawing/2014/main" val="688335815"/>
                  </a:ext>
                </a:extLst>
              </a:tr>
              <a:tr h="460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Галлямов</a:t>
                      </a:r>
                      <a:r>
                        <a:rPr lang="ru-RU" sz="180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Мансур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29950,00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extLst>
                  <a:ext uri="{0D108BD9-81ED-4DB2-BD59-A6C34878D82A}">
                    <a16:rowId xmlns:a16="http://schemas.microsoft.com/office/drawing/2014/main" val="3748870741"/>
                  </a:ext>
                </a:extLst>
              </a:tr>
              <a:tr h="533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Дереберя</a:t>
                      </a:r>
                      <a:r>
                        <a:rPr lang="ru-RU" sz="180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Милана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801979,50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extLst>
                  <a:ext uri="{0D108BD9-81ED-4DB2-BD59-A6C34878D82A}">
                    <a16:rowId xmlns:a16="http://schemas.microsoft.com/office/drawing/2014/main" val="2304650161"/>
                  </a:ext>
                </a:extLst>
              </a:tr>
              <a:tr h="460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Логутенков</a:t>
                      </a:r>
                      <a:r>
                        <a:rPr lang="ru-RU" sz="180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Иван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41000,00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extLst>
                  <a:ext uri="{0D108BD9-81ED-4DB2-BD59-A6C34878D82A}">
                    <a16:rowId xmlns:a16="http://schemas.microsoft.com/office/drawing/2014/main" val="1764530441"/>
                  </a:ext>
                </a:extLst>
              </a:tr>
              <a:tr h="460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Шабалина</a:t>
                      </a:r>
                      <a:r>
                        <a:rPr lang="ru-RU" sz="180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Мария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500000,00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extLst>
                  <a:ext uri="{0D108BD9-81ED-4DB2-BD59-A6C34878D82A}">
                    <a16:rowId xmlns:a16="http://schemas.microsoft.com/office/drawing/2014/main" val="4153767722"/>
                  </a:ext>
                </a:extLst>
              </a:tr>
              <a:tr h="460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Сулейманов</a:t>
                      </a:r>
                      <a:r>
                        <a:rPr lang="ru-RU" sz="180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baseline="0" dirty="0" err="1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Радмир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91000,00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extLst>
                  <a:ext uri="{0D108BD9-81ED-4DB2-BD59-A6C34878D82A}">
                    <a16:rowId xmlns:a16="http://schemas.microsoft.com/office/drawing/2014/main" val="515755253"/>
                  </a:ext>
                </a:extLst>
              </a:tr>
              <a:tr h="443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Больничные</a:t>
                      </a:r>
                      <a:r>
                        <a:rPr lang="ru-RU" sz="180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няни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443781,50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extLst>
                  <a:ext uri="{0D108BD9-81ED-4DB2-BD59-A6C34878D82A}">
                    <a16:rowId xmlns:a16="http://schemas.microsoft.com/office/drawing/2014/main" val="2371193790"/>
                  </a:ext>
                </a:extLst>
              </a:tr>
              <a:tr h="908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Итого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1962945,00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extLst>
                  <a:ext uri="{0D108BD9-81ED-4DB2-BD59-A6C34878D82A}">
                    <a16:rowId xmlns:a16="http://schemas.microsoft.com/office/drawing/2014/main" val="3340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738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Платежное поручение для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Шабалиной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Мирии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Собрано на лечение на сумму 500000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рублей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6" descr="C:\Users\User\Desktop\С рабочего стола документы\мой фонд\ВОДЯНОЙ ЗНА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86256"/>
            <a:ext cx="2232248" cy="20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6830" y="3069639"/>
            <a:ext cx="5044339" cy="56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22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7397" y="0"/>
            <a:ext cx="6172200" cy="174217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Платежное поручение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для Бикбулатовой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Паулины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Оплачен курс реабилитации на сумму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327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рублей.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6" descr="C:\Users\User\Desktop\С рабочего стола документы\мой фонд\ВОДЯНОЙ ЗНА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97" y="1034530"/>
            <a:ext cx="2232248" cy="20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9221" y="2591964"/>
            <a:ext cx="4572862" cy="655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29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Платежное поручение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для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Галлямова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Мансура.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Оплачен курс реабилитации на сумму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29950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рублей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6" descr="C:\Users\User\Desktop\С рабочего стола документы\мой фонд\ВОДЯНОЙ ЗНА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7" y="1089994"/>
            <a:ext cx="2232248" cy="20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4810" y="2597527"/>
            <a:ext cx="4753039" cy="654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76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899" y="451104"/>
            <a:ext cx="6253843" cy="1416885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Платежное поручение для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Вакуева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Эмилия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Оплачен курс реабилитации на сумму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000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рублей.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6" descr="C:\Users\User\Desktop\С рабочего стола документы\мой фонд\ВОДЯНОЙ ЗНА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25" y="980653"/>
            <a:ext cx="2232248" cy="20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5838" y="2671763"/>
            <a:ext cx="5000625" cy="647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59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7027" y="411915"/>
            <a:ext cx="6172200" cy="167030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Платежное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поручение для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Дереберя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Миланы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Собрано на лечение в Испании 801979,10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рублей.  </a:t>
            </a:r>
            <a:endParaRPr lang="ru-RU" sz="2400" dirty="0"/>
          </a:p>
        </p:txBody>
      </p:sp>
      <p:pic>
        <p:nvPicPr>
          <p:cNvPr id="5" name="Picture 6" descr="C:\Users\User\Desktop\С рабочего стола документы\мой фонд\ВОДЯНОЙ ЗНА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043317"/>
            <a:ext cx="1943100" cy="174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44015" y="2258433"/>
            <a:ext cx="4538223" cy="65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22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7022" y="191222"/>
            <a:ext cx="6172200" cy="167030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Платежное поручение для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Логутенкова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Ивана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Оплачен курс реабилитации на сумму 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41000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рублей.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C:\Users\User\Desktop\С рабочего стола документы\мой фонд\ВОДЯНОЙ ЗНА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8" y="933733"/>
            <a:ext cx="2232248" cy="20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8701" y="2939411"/>
            <a:ext cx="4980470" cy="580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117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602100A0-F034-4791-9637-EFDAABDB0D9D}" vid="{2FEE0D08-D530-4489-9AFC-8490703D0CD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9945</TotalTime>
  <Words>228</Words>
  <Application>Microsoft Office PowerPoint</Application>
  <PresentationFormat>Экран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Calibri</vt:lpstr>
      <vt:lpstr>Candara</vt:lpstr>
      <vt:lpstr>Symbol</vt:lpstr>
      <vt:lpstr>Тема1</vt:lpstr>
      <vt:lpstr>ОТЧЕТ ЗА III КВАРТАЛ 2022 ГОД</vt:lpstr>
      <vt:lpstr>ОТЧЕТ ЗА II КВАРТАЛ 2022 ГОД.</vt:lpstr>
      <vt:lpstr>Платежное поручение для Шабалиной Мирии. Собрано на лечение на сумму 500000 рублей</vt:lpstr>
      <vt:lpstr>Платежное поручение для Бикбулатовой Паулины. Оплачен курс реабилитации на сумму 32700 рублей.</vt:lpstr>
      <vt:lpstr>Платежное поручение для Галлямова Мансура. Оплачен курс реабилитации на сумму 29950 рублей.</vt:lpstr>
      <vt:lpstr>Платежное поручение для Вакуева Эмилия. Оплачен курс реабилитации на сумму 10000 рублей.</vt:lpstr>
      <vt:lpstr>Платежное поручение для Дереберя Миланы. Собрано на лечение в Испании 801979,10  рублей.  </vt:lpstr>
      <vt:lpstr>Платежное поручение для Логутенкова Ивана. Оплачен курс реабилитации на сумму  41000 рублей.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ЗА I КВАРТАЛ 2021 ГОД</dc:title>
  <dc:creator>79874759357</dc:creator>
  <cp:lastModifiedBy>79874759357</cp:lastModifiedBy>
  <cp:revision>51</cp:revision>
  <dcterms:created xsi:type="dcterms:W3CDTF">2021-04-26T12:38:28Z</dcterms:created>
  <dcterms:modified xsi:type="dcterms:W3CDTF">2023-03-17T10:23:40Z</dcterms:modified>
</cp:coreProperties>
</file>